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98" r:id="rId2"/>
    <p:sldId id="258" r:id="rId3"/>
    <p:sldId id="259" r:id="rId4"/>
    <p:sldId id="406" r:id="rId5"/>
    <p:sldId id="389" r:id="rId6"/>
    <p:sldId id="409" r:id="rId7"/>
    <p:sldId id="405" r:id="rId8"/>
    <p:sldId id="393" r:id="rId9"/>
    <p:sldId id="402" r:id="rId10"/>
    <p:sldId id="403" r:id="rId11"/>
    <p:sldId id="404" r:id="rId12"/>
    <p:sldId id="410" r:id="rId13"/>
    <p:sldId id="407" r:id="rId14"/>
    <p:sldId id="408" r:id="rId15"/>
    <p:sldId id="31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92"/>
    <a:srgbClr val="79D9FB"/>
    <a:srgbClr val="0071BC"/>
    <a:srgbClr val="CF2A0F"/>
    <a:srgbClr val="1B1464"/>
    <a:srgbClr val="29ABE2"/>
    <a:srgbClr val="4F81BD"/>
    <a:srgbClr val="C55A11"/>
    <a:srgbClr val="7F7F7F"/>
    <a:srgbClr val="B3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1" autoAdjust="0"/>
    <p:restoredTop sz="93932" autoAdjust="0"/>
  </p:normalViewPr>
  <p:slideViewPr>
    <p:cSldViewPr snapToGrid="0">
      <p:cViewPr varScale="1">
        <p:scale>
          <a:sx n="69" d="100"/>
          <a:sy n="69" d="100"/>
        </p:scale>
        <p:origin x="482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A87-3608-469B-BC90-96C2971D7F3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0A07C-5060-4CFD-9FDA-F72A85993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 </a:t>
            </a:r>
            <a:r>
              <a:rPr lang="ko-KR" altLang="en-US" dirty="0"/>
              <a:t>독일 해외교육과정을 발표했던 </a:t>
            </a: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이번 발표에는 저와 신윤수 학우가 정보기술과 활용 교과서 분석 및 선생님 현장 인터뷰에 대한 발표를 진행하겠습니다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발표를 위해 김유경 학우가 </a:t>
            </a:r>
            <a:r>
              <a:rPr lang="ko-KR" altLang="en-US" dirty="0" err="1"/>
              <a:t>피피티</a:t>
            </a:r>
            <a:r>
              <a:rPr lang="ko-KR" altLang="en-US" dirty="0"/>
              <a:t> 총 디자이너를 맡아줬고 동영상 편집의 달인 </a:t>
            </a:r>
            <a:r>
              <a:rPr lang="ko-KR" altLang="en-US" dirty="0" err="1"/>
              <a:t>주혜지</a:t>
            </a:r>
            <a:r>
              <a:rPr lang="ko-KR" altLang="en-US" dirty="0"/>
              <a:t> 학우가 인터뷰영상 편집에 힘을 써줬습니다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3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7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목차입니다</a:t>
            </a:r>
            <a:r>
              <a:rPr lang="en-US" altLang="ko-KR" dirty="0"/>
              <a:t>. </a:t>
            </a:r>
            <a:r>
              <a:rPr lang="ko-KR" altLang="en-US" dirty="0"/>
              <a:t> 교과서 분석에 앞서 도입부분에서는 정보컴퓨터교과목에 대한 전반적인 이야기를 잠시 하겠습니다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교과서 분석을 </a:t>
            </a:r>
            <a:r>
              <a:rPr lang="ko-KR" altLang="en-US" dirty="0" err="1"/>
              <a:t>신윤수학우가</a:t>
            </a:r>
            <a:r>
              <a:rPr lang="ko-KR" altLang="en-US" dirty="0"/>
              <a:t> 발표해주고</a:t>
            </a:r>
            <a:r>
              <a:rPr lang="en-US" altLang="ko-KR" dirty="0"/>
              <a:t>, </a:t>
            </a:r>
            <a:r>
              <a:rPr lang="ko-KR" altLang="en-US" dirty="0"/>
              <a:t>다시 제가 학교현장에서의 교과서에 대한 인터뷰 영상 요약을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9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6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9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67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 아시는 내용이겠지만</a:t>
            </a:r>
            <a:r>
              <a:rPr lang="en-US" altLang="ko-KR" dirty="0"/>
              <a:t>, </a:t>
            </a:r>
            <a:r>
              <a:rPr lang="ko-KR" altLang="en-US" dirty="0"/>
              <a:t>그래도 짚고 넘어가야할 내용이라 말씀을 드리려고 합니다 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저희가 분석한 교과서는 </a:t>
            </a:r>
            <a:r>
              <a:rPr lang="en-US" altLang="ko-KR" dirty="0"/>
              <a:t>09 </a:t>
            </a:r>
            <a:r>
              <a:rPr lang="ko-KR" altLang="en-US" dirty="0"/>
              <a:t>개정교육과정 정보기술과 활용 교과서이며 </a:t>
            </a:r>
            <a:r>
              <a:rPr lang="en-US" altLang="ko-KR" dirty="0"/>
              <a:t>2015 </a:t>
            </a:r>
            <a:r>
              <a:rPr lang="ko-KR" altLang="en-US" dirty="0"/>
              <a:t>개정 교육과정은 내년인 </a:t>
            </a:r>
            <a:r>
              <a:rPr lang="en-US" altLang="ko-KR" dirty="0"/>
              <a:t>2018</a:t>
            </a:r>
            <a:r>
              <a:rPr lang="ko-KR" altLang="en-US" dirty="0"/>
              <a:t>년부터 단계적으로 적용되며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학년인 학생이 졸업과 동시에 임용시험을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년부터 교단에 서게 될 경우는 저희들이 분석한 </a:t>
            </a:r>
            <a:r>
              <a:rPr lang="en-US" altLang="ko-KR" dirty="0"/>
              <a:t>09</a:t>
            </a:r>
            <a:r>
              <a:rPr lang="ko-KR" altLang="en-US" dirty="0"/>
              <a:t>개정교육과정 교과서가 아닌</a:t>
            </a:r>
            <a:br>
              <a:rPr lang="en-US" altLang="ko-KR" dirty="0"/>
            </a:br>
            <a:r>
              <a:rPr lang="en-US" altLang="ko-KR" dirty="0"/>
              <a:t>2015  </a:t>
            </a:r>
            <a:r>
              <a:rPr lang="ko-KR" altLang="en-US" dirty="0"/>
              <a:t>개정교육과정 교과서를 통해 중고등학교 </a:t>
            </a:r>
            <a:r>
              <a:rPr lang="en-US" altLang="ko-KR" dirty="0"/>
              <a:t>1~2</a:t>
            </a:r>
            <a:r>
              <a:rPr lang="ko-KR" altLang="en-US" dirty="0"/>
              <a:t>학년 학생을 가르치게 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년에는 초중고 </a:t>
            </a:r>
            <a:r>
              <a:rPr lang="ko-KR" altLang="en-US" dirty="0" err="1"/>
              <a:t>전학년에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개정 교육 과정이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72950-A321-4319-AFB1-42DE8F2EA8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26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0CC31-826F-474E-9821-3C64DCB4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BB2BE-9323-4928-93BE-F126F403A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ADC9C-D286-4C61-A1C5-531AD38B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B22F3-2EEE-4703-AB68-4BF74E2C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E5769-9A05-49DC-A8CF-6B48EFEB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8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49304-CB46-4511-9B08-C8C4F7FF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14680A-095C-4C89-8A6E-287CCB3C1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D5A44-B87B-4BBD-90F2-A44684E1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B212A-8199-4E30-AC8E-B64B7BD8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30ED-ED50-4C50-92D4-8322D77E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0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13148B-CC97-40E1-AEE5-BCB0FF9FF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02A76-78C3-4461-B67C-B17C9E85C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EB09C-9D2A-46AA-832E-FA84DF81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61D883-EB52-4D79-9939-50A97AC2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E4DC9-BA88-4639-ADE7-B5EDEFD9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37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" y="3463605"/>
            <a:ext cx="12191998" cy="339439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3706853"/>
            <a:ext cx="12191998" cy="222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61256" indent="-261256" algn="ctr">
              <a:buFont typeface="Arial" panose="020B0604020202020204" pitchFamily="34" charset="0"/>
              <a:buChar char="•"/>
              <a:defRPr kumimoji="0" lang="ko-KR" altLang="en-US" sz="1448" b="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DemiLight" pitchFamily="34" charset="-127"/>
                <a:ea typeface="Noto Sans CJK KR DemiLight" pitchFamily="34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2391214" algn="l"/>
              </a:tabLst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Noto Sans CJK KR Thin" pitchFamily="34" charset="-127"/>
                <a:ea typeface="Noto Sans CJK KR Thin" pitchFamily="34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0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892829"/>
            <a:ext cx="12192000" cy="496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683829"/>
            <a:ext cx="12192000" cy="379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2743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120925"/>
            <a:ext cx="12192000" cy="15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1143" smtClean="0">
                <a:solidFill>
                  <a:sysClr val="window" lastClr="FFFFFF">
                    <a:lumMod val="6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7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280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892829"/>
            <a:ext cx="12192000" cy="496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1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683829"/>
            <a:ext cx="12192000" cy="379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2743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120925"/>
            <a:ext cx="12192000" cy="15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ctr">
              <a:defRPr lang="ko-KR" altLang="en-US" sz="1143" smtClean="0">
                <a:solidFill>
                  <a:sysClr val="window" lastClr="FFFFFF">
                    <a:lumMod val="6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defRPr>
            </a:lvl1pPr>
            <a:lvl2pPr>
              <a:defRPr lang="ko-KR" altLang="en-US" sz="1371" smtClean="0"/>
            </a:lvl2pPr>
            <a:lvl3pPr>
              <a:defRPr lang="ko-KR" altLang="en-US" sz="1371" smtClean="0"/>
            </a:lvl3pPr>
            <a:lvl4pPr>
              <a:defRPr lang="ko-KR" altLang="en-US" sz="1371" smtClean="0"/>
            </a:lvl4pPr>
            <a:lvl5pPr>
              <a:defRPr lang="ko-KR" altLang="en-US" sz="1371"/>
            </a:lvl5pPr>
          </a:lstStyle>
          <a:p>
            <a:pPr marL="0" lvl="0" indent="0" algn="ctr">
              <a:buFontTx/>
              <a:buNone/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7" name="슬라이드 번호 개체 틀 1"/>
          <p:cNvSpPr txBox="1">
            <a:spLocks/>
          </p:cNvSpPr>
          <p:nvPr userDrawn="1"/>
        </p:nvSpPr>
        <p:spPr>
          <a:xfrm>
            <a:off x="5697534" y="6308750"/>
            <a:ext cx="796932" cy="1523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ctr"/>
            <a:fld id="{AB80D61F-97A8-4139-ACBF-D3DAEA84C92B}" type="slidenum">
              <a:rPr lang="ko-KR" altLang="en-US" sz="990" smtClean="0">
                <a:solidFill>
                  <a:schemeClr val="bg1">
                    <a:lumMod val="6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pPr lvl="0" algn="ctr"/>
              <a:t>‹#›</a:t>
            </a:fld>
            <a:endParaRPr lang="ko-KR" altLang="en-US" sz="990" dirty="0">
              <a:solidFill>
                <a:schemeClr val="bg1">
                  <a:lumMod val="6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92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DF162-B5A3-4E94-8AE5-DD0AD83D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A2555-5B63-4EC1-B41E-52F380479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9C955-5767-467A-A565-EBB2F67F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EAECB-458A-4C3C-8995-D266A0DC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352AE-1FD3-44D7-8C1C-2D0A9BFF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0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4B5F3-EFF1-42BF-AC36-9C06B8BF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F9FB-F98C-4D68-B2FA-3C2C960E5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5B42-195A-4E26-85F4-9B47FB8B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F0EAF-118E-4825-AF19-53C100BC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4C941-F38D-4C57-9534-CB0019B6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9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D3F27-A930-4A3C-A784-93CBB22A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8D120-239C-42E6-B904-5D6AC7877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82DF5-D253-4A62-AE5D-B21A65BA4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77D1B-6D65-4BFB-B0B4-CF4D1F97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1391FC-D1CF-44E0-945C-54D68F1C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FD3F-62A0-49F2-BD66-8B17E822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2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B44D-8748-4362-AB2B-E3288C43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F7A9C-E293-4387-9F5C-26D4E3F8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B07EF-4914-4D83-B833-8C4BDCABC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B7B0CA-C52A-4368-8208-25B278C40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BA8B2D-BD92-4000-ABC1-B5AA72D9A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8A98A7-75AF-423F-8A7D-AFC510D9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79F0CF-D57E-4AB9-B64F-E68A5CF7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8DC902-7537-4CCB-AA14-F473DEAF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3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92913-DF5E-44F0-99C8-077CDFE6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9DF31-0FED-4B41-8A3B-D253A4C0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D45D2-3153-4D98-A179-5ED91A7D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FF6F92-77A4-41BE-8885-D9833F93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8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E6013D-8C6A-446B-827A-0EABC0F8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0EBE94-A5AE-4132-B43F-50B84C76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77AA8-A65D-46B7-89E2-5B2F5AAE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5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863D-4967-4F47-B04F-05CCB2A6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C304F-D221-49C4-A94F-DEE32766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18748-D80B-4652-A088-7AD4BE60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99F1B-8DE7-4A45-9D28-AE3E1045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1C989-5598-4E49-9D23-6AE0EF93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553BD-77CE-4E55-A8B6-C6FC8EC4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3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E27CD-B9E9-4C81-93A6-AFC1AF1E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255234-5465-4D0F-A513-CD8A236B6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0FE06-D0A7-456F-A7E4-08441D931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31D974-7579-4F4C-A877-1FFE5765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F58FF-9482-426A-8FA2-CB247B61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A3B47F-B8E5-41C2-8E8A-F20672D0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0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1FD6F-D278-4A35-BD90-310D996B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D67C5-3481-4ABC-87CB-E1E30AECE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2F23B-9D06-4C9F-B3FF-B6A17C3BF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DD636-8DF0-4C65-BDB1-00E6BC77EF51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D9B8A-686A-4114-9155-F800346C8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A918E-A7FA-4AE4-B87A-D9009D654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93C2-D4F8-49CA-A6B5-5FDF35996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2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arcadero.com/free-tools/c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icon/41389/roboti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icon/41389/roboti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icon/41389/roboti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atedoesux.desig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hyperlink" Target="http://www.eventscons.com/planning/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-echo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://www.csd.uwo.ca/~moreno/CS447/Lectures/Introduction.html/node10.html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icons8.com/icon/22814/robot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s://icons8.com/icon/41389/robotic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cons8.com/icon/22814/robot-2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icons8.com/icon/41389/robotic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icons8.com/icon/41389/robotic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icons8.com/icon/41389/robotic" TargetMode="External"/><Relationship Id="rId7" Type="http://schemas.openxmlformats.org/officeDocument/2006/relationships/hyperlink" Target="https://namu.moe/w/%EC%95%85%EB%B3%B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hyperlink" Target="http://www.harmonyforyouth.org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0" y="895404"/>
            <a:ext cx="12192000" cy="209794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6095" b="1" dirty="0">
                <a:solidFill>
                  <a:srgbClr val="00B0F0"/>
                </a:solidFill>
                <a:latin typeface="나눔바른펜OTF" pitchFamily="34" charset="-127"/>
                <a:ea typeface="나눔바른펜OTF" pitchFamily="34" charset="-127"/>
              </a:rPr>
              <a:t>Music Xml to Braille Compiler</a:t>
            </a:r>
            <a:endParaRPr lang="en-US" altLang="ko-KR" sz="1829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나눔바른펜OTF" pitchFamily="34" charset="-127"/>
              <a:ea typeface="나눔바른펜OTF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38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나눔바른펜OTF" pitchFamily="34" charset="-127"/>
                <a:ea typeface="나눔바른펜OTF" pitchFamily="34" charset="-127"/>
              </a:rPr>
              <a:t>&lt;Scanning &amp; Parsing by JAVA CC&gt;</a:t>
            </a:r>
            <a:endParaRPr lang="en-US" altLang="ko-KR" sz="15162" dirty="0">
              <a:solidFill>
                <a:srgbClr val="05DBE3"/>
              </a:solidFill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6987108" y="6350523"/>
            <a:ext cx="5204892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20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145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Ahn</a:t>
            </a:r>
            <a:r>
              <a:rPr lang="en-US" altLang="ko-KR" sz="2133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Hyung </a:t>
            </a:r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Geun</a:t>
            </a:r>
            <a:r>
              <a:rPr lang="en-US" altLang="ko-KR" sz="2133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&amp; </a:t>
            </a:r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Seo</a:t>
            </a:r>
            <a:r>
              <a:rPr lang="en-US" altLang="ko-KR" sz="2133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Han </a:t>
            </a:r>
            <a:r>
              <a:rPr lang="en-US" altLang="ko-KR" sz="2133" b="1" dirty="0" err="1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Seoung</a:t>
            </a:r>
            <a:endParaRPr lang="en-US" altLang="ko-KR" sz="1067" b="1" dirty="0">
              <a:solidFill>
                <a:schemeClr val="tx1"/>
              </a:solidFill>
              <a:latin typeface="나눔바른펜OTF" pitchFamily="34" charset="-127"/>
              <a:ea typeface="나눔바른펜OTF" pitchFamily="34" charset="-127"/>
            </a:endParaRPr>
          </a:p>
        </p:txBody>
      </p:sp>
      <p:pic>
        <p:nvPicPr>
          <p:cNvPr id="8" name="Picture 2" descr="Compiler png에 대한 이미지 검색결과">
            <a:hlinkClick r:id="rId3"/>
            <a:extLst>
              <a:ext uri="{FF2B5EF4-FFF2-40B4-BE49-F238E27FC236}">
                <a16:creationId xmlns:a16="http://schemas.microsoft.com/office/drawing/2014/main" id="{79B7A244-0E88-4105-BD94-4405456F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01" y="2993351"/>
            <a:ext cx="2227997" cy="22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45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45F73CF1-A820-47DC-88D9-3DCE1C438EC3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Draft Tokenizing by java cc &amp; Revision of Tokenizing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0ED1D04-4952-49BD-9F5B-41E57D2A9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784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8155-D0AA-4DAB-A9FF-A410991018FF}"/>
              </a:ext>
            </a:extLst>
          </p:cNvPr>
          <p:cNvSpPr txBox="1"/>
          <p:nvPr/>
        </p:nvSpPr>
        <p:spPr>
          <a:xfrm>
            <a:off x="6545314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Grouping Should be deleted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374075D-B247-417D-B134-ED9854FF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784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2" name="모서리가 둥근 직사각형 40">
            <a:extLst>
              <a:ext uri="{FF2B5EF4-FFF2-40B4-BE49-F238E27FC236}">
                <a16:creationId xmlns:a16="http://schemas.microsoft.com/office/drawing/2014/main" id="{B3BB93C2-1BF0-47C2-90B2-F2356B62FAC7}"/>
              </a:ext>
            </a:extLst>
          </p:cNvPr>
          <p:cNvSpPr/>
          <p:nvPr/>
        </p:nvSpPr>
        <p:spPr>
          <a:xfrm>
            <a:off x="6545314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Grouping evoke some Error</a:t>
            </a:r>
            <a:endParaRPr lang="ko-KR" altLang="en-US" sz="1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C758D9-C0C8-4D58-8BBD-23245898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59" y="2816933"/>
            <a:ext cx="5151785" cy="3028946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A5668384-1D20-4264-A636-18DB4C06D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1038F7-54F8-4032-8DFB-C8522509F518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Attributes in Token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8BEF285-ED11-4A3F-B375-A728F9A5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7" name="모서리가 둥근 직사각형 40">
            <a:extLst>
              <a:ext uri="{FF2B5EF4-FFF2-40B4-BE49-F238E27FC236}">
                <a16:creationId xmlns:a16="http://schemas.microsoft.com/office/drawing/2014/main" id="{0D6B7DA2-3731-4A28-B3A5-39639E6AB2D5}"/>
              </a:ext>
            </a:extLst>
          </p:cNvPr>
          <p:cNvSpPr/>
          <p:nvPr/>
        </p:nvSpPr>
        <p:spPr>
          <a:xfrm>
            <a:off x="626896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In token note - default-x, default-y is existence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B6AE65E-4341-4A3A-9C52-B73440DBE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41" y="2819560"/>
            <a:ext cx="5151785" cy="30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45F73CF1-A820-47DC-88D9-3DCE1C438EC3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Draft Parsing by java cc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E14500A-A1B1-45EB-B8AB-92E31D15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1D134-26A4-47AB-B987-CCBE71BD810E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Source Code of </a:t>
            </a:r>
            <a:r>
              <a:rPr lang="en-US" altLang="ko-KR" sz="2000" b="1" u="sng" dirty="0" err="1">
                <a:latin typeface="+mj-lt"/>
              </a:rPr>
              <a:t>Parser.jj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8E0E720-3689-4F04-B8C0-2A7FC2C4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81F25AC2-8FAD-4440-B4CC-B008D9C43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A4B9C-827F-4C6B-A27D-29EDE2AB2ABD}"/>
              </a:ext>
            </a:extLst>
          </p:cNvPr>
          <p:cNvSpPr txBox="1"/>
          <p:nvPr/>
        </p:nvSpPr>
        <p:spPr>
          <a:xfrm>
            <a:off x="6633273" y="224078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Result of our parser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3A2052A-8312-4EA2-B686-5E59608C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138BA87-0E86-4E8C-81EA-ED36E39B5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40" y="2816932"/>
            <a:ext cx="5334569" cy="36685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20160F-26A9-422F-B5BB-022C38231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5" y="2816932"/>
            <a:ext cx="5334309" cy="36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45F73CF1-A820-47DC-88D9-3DCE1C438EC3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Updated Parsing by java cc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E14500A-A1B1-45EB-B8AB-92E31D15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1D134-26A4-47AB-B987-CCBE71BD810E}"/>
              </a:ext>
            </a:extLst>
          </p:cNvPr>
          <p:cNvSpPr txBox="1"/>
          <p:nvPr/>
        </p:nvSpPr>
        <p:spPr>
          <a:xfrm>
            <a:off x="626896" y="2252538"/>
            <a:ext cx="467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Source Code of Updated </a:t>
            </a:r>
            <a:r>
              <a:rPr lang="en-US" altLang="ko-KR" sz="2000" b="1" u="sng" dirty="0" err="1">
                <a:latin typeface="+mj-lt"/>
              </a:rPr>
              <a:t>Parser.jj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8E0E720-3689-4F04-B8C0-2A7FC2C4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4" name="모서리가 둥근 직사각형 40">
            <a:extLst>
              <a:ext uri="{FF2B5EF4-FFF2-40B4-BE49-F238E27FC236}">
                <a16:creationId xmlns:a16="http://schemas.microsoft.com/office/drawing/2014/main" id="{0DF95A73-DF21-4EA7-89C4-AE4F5A3095DF}"/>
              </a:ext>
            </a:extLst>
          </p:cNvPr>
          <p:cNvSpPr/>
          <p:nvPr/>
        </p:nvSpPr>
        <p:spPr>
          <a:xfrm>
            <a:off x="6462247" y="6013273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Output of our parser (Input: XML file)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A138E1-D370-42B5-99FF-902B3BA44D43}"/>
              </a:ext>
            </a:extLst>
          </p:cNvPr>
          <p:cNvSpPr txBox="1"/>
          <p:nvPr/>
        </p:nvSpPr>
        <p:spPr>
          <a:xfrm>
            <a:off x="6462248" y="2255647"/>
            <a:ext cx="478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Can Recognize Measure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D6E1E8-C5EA-4026-A8FA-BF6D6E2EB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11" y="2801496"/>
            <a:ext cx="5164135" cy="30660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C9E192-91BD-4CBD-9DBF-A0949D2B1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4" y="2798387"/>
            <a:ext cx="5334179" cy="36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1B1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Image result for interview icon">
            <a:extLst>
              <a:ext uri="{FF2B5EF4-FFF2-40B4-BE49-F238E27FC236}">
                <a16:creationId xmlns:a16="http://schemas.microsoft.com/office/drawing/2014/main" id="{56ECECD9-6104-48B4-AEB7-3F2ADA46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97" y="497951"/>
            <a:ext cx="1422701" cy="14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4DCED7C8-46FC-4528-BDB5-B1006F8B5F12}"/>
              </a:ext>
            </a:extLst>
          </p:cNvPr>
          <p:cNvSpPr txBox="1">
            <a:spLocks/>
          </p:cNvSpPr>
          <p:nvPr/>
        </p:nvSpPr>
        <p:spPr>
          <a:xfrm>
            <a:off x="6181" y="98421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Learning through Compiler Course &amp; Project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F62612A-0134-4E8C-89E5-1F4EB5472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0097D7F-0CDB-4681-A831-8A7AA3E1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A15075B9-8636-49FE-8B45-93F7E3EADE36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Study = Ideate (By reference paper, history, and present)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32925-4D44-4C63-A011-E9A86BDDA9E8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/>
              <a:t>Ideate Power Project Design</a:t>
            </a:r>
            <a:endParaRPr lang="ko-KR" altLang="en-US" sz="2000" b="1" dirty="0"/>
          </a:p>
        </p:txBody>
      </p:sp>
      <p:sp>
        <p:nvSpPr>
          <p:cNvPr id="26" name="모서리가 둥근 직사각형 40">
            <a:extLst>
              <a:ext uri="{FF2B5EF4-FFF2-40B4-BE49-F238E27FC236}">
                <a16:creationId xmlns:a16="http://schemas.microsoft.com/office/drawing/2014/main" id="{99B91DBD-15F5-48B1-B72E-144D42B2BCC4}"/>
              </a:ext>
            </a:extLst>
          </p:cNvPr>
          <p:cNvSpPr/>
          <p:nvPr/>
        </p:nvSpPr>
        <p:spPr>
          <a:xfrm>
            <a:off x="6545248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= Planning (Study + Design) + Programming (Work)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8B78C9-4D71-4274-A619-021BF9561D43}"/>
              </a:ext>
            </a:extLst>
          </p:cNvPr>
          <p:cNvSpPr txBox="1"/>
          <p:nvPr/>
        </p:nvSpPr>
        <p:spPr>
          <a:xfrm>
            <a:off x="6545248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/>
              <a:t>Project Planning Ability</a:t>
            </a:r>
            <a:endParaRPr lang="ko-KR" altLang="en-US" sz="2000" b="1" dirty="0"/>
          </a:p>
        </p:txBody>
      </p:sp>
      <p:pic>
        <p:nvPicPr>
          <p:cNvPr id="17" name="Picture 2" descr="Ideate png에 대한 이미지 검색결과">
            <a:hlinkClick r:id="rId3"/>
            <a:extLst>
              <a:ext uri="{FF2B5EF4-FFF2-40B4-BE49-F238E27FC236}">
                <a16:creationId xmlns:a16="http://schemas.microsoft.com/office/drawing/2014/main" id="{950F1414-75FA-428D-89E2-D850AD7EB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6" y="2788188"/>
            <a:ext cx="3028948" cy="30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anning png에 대한 이미지 검색결과">
            <a:hlinkClick r:id="rId5"/>
            <a:extLst>
              <a:ext uri="{FF2B5EF4-FFF2-40B4-BE49-F238E27FC236}">
                <a16:creationId xmlns:a16="http://schemas.microsoft.com/office/drawing/2014/main" id="{F912D93F-9C50-40BC-A2DF-E476860A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36" y="2788188"/>
            <a:ext cx="4038598" cy="30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7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1B1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Image result for interview icon">
            <a:extLst>
              <a:ext uri="{FF2B5EF4-FFF2-40B4-BE49-F238E27FC236}">
                <a16:creationId xmlns:a16="http://schemas.microsoft.com/office/drawing/2014/main" id="{56ECECD9-6104-48B4-AEB7-3F2ADA46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97" y="497951"/>
            <a:ext cx="1422701" cy="14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4DCED7C8-46FC-4528-BDB5-B1006F8B5F12}"/>
              </a:ext>
            </a:extLst>
          </p:cNvPr>
          <p:cNvSpPr txBox="1">
            <a:spLocks/>
          </p:cNvSpPr>
          <p:nvPr/>
        </p:nvSpPr>
        <p:spPr>
          <a:xfrm>
            <a:off x="6181" y="98421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Learning through Compiler Course &amp; Project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F62612A-0134-4E8C-89E5-1F4EB5472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0097D7F-0CDB-4681-A831-8A7AA3E1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32925-4D44-4C63-A011-E9A86BDDA9E8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Adaptability on Library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8B78C9-4D71-4274-A619-021BF9561D43}"/>
              </a:ext>
            </a:extLst>
          </p:cNvPr>
          <p:cNvSpPr txBox="1"/>
          <p:nvPr/>
        </p:nvSpPr>
        <p:spPr>
          <a:xfrm>
            <a:off x="6545248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Conversation with Computer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17" name="Picture 2" descr="adaptability png에 대한 이미지 검색결과">
            <a:hlinkClick r:id="rId3"/>
            <a:extLst>
              <a:ext uri="{FF2B5EF4-FFF2-40B4-BE49-F238E27FC236}">
                <a16:creationId xmlns:a16="http://schemas.microsoft.com/office/drawing/2014/main" id="{8318A435-6F07-4086-AF3B-1E171DD9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4" y="2816933"/>
            <a:ext cx="5133495" cy="30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ompiler png에 대한 이미지 검색결과">
            <a:hlinkClick r:id="rId5"/>
            <a:extLst>
              <a:ext uri="{FF2B5EF4-FFF2-40B4-BE49-F238E27FC236}">
                <a16:creationId xmlns:a16="http://schemas.microsoft.com/office/drawing/2014/main" id="{687E237E-CEE8-4F1C-9646-2A275DB3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79" y="2816933"/>
            <a:ext cx="5133365" cy="29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40">
            <a:extLst>
              <a:ext uri="{FF2B5EF4-FFF2-40B4-BE49-F238E27FC236}">
                <a16:creationId xmlns:a16="http://schemas.microsoft.com/office/drawing/2014/main" id="{3307648D-2F63-43C3-8861-26BC712D4EEF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Not only </a:t>
            </a:r>
            <a:r>
              <a:rPr lang="en-US" altLang="ko-KR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Jsoup</a:t>
            </a:r>
            <a:r>
              <a:rPr lang="en-US" altLang="ko-KR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for XML. Git hub, Bit bucket, program creek…</a:t>
            </a:r>
            <a:endParaRPr lang="ko-KR" alt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모서리가 둥근 직사각형 40">
            <a:extLst>
              <a:ext uri="{FF2B5EF4-FFF2-40B4-BE49-F238E27FC236}">
                <a16:creationId xmlns:a16="http://schemas.microsoft.com/office/drawing/2014/main" id="{99AC8CEC-6498-4CAC-98BD-96C2CBF142F0}"/>
              </a:ext>
            </a:extLst>
          </p:cNvPr>
          <p:cNvSpPr/>
          <p:nvPr/>
        </p:nvSpPr>
        <p:spPr>
          <a:xfrm>
            <a:off x="6545248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Concept of translation between code and machine language</a:t>
            </a:r>
            <a:endParaRPr lang="ko-KR" alt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863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19580" y="2770641"/>
            <a:ext cx="12191998" cy="84414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2391214" algn="l"/>
              </a:tabLst>
            </a:pPr>
            <a:r>
              <a:rPr lang="en-US" altLang="ko-KR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Thank</a:t>
            </a:r>
            <a:r>
              <a:rPr lang="ko-KR" altLang="en-US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 </a:t>
            </a:r>
            <a:r>
              <a:rPr lang="en-US" altLang="ko-KR" sz="6095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00452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67000" y="531366"/>
            <a:ext cx="6858000" cy="830997"/>
            <a:chOff x="0" y="612130"/>
            <a:chExt cx="9001125" cy="1090683"/>
          </a:xfrm>
        </p:grpSpPr>
        <p:sp>
          <p:nvSpPr>
            <p:cNvPr id="5" name="텍스트 개체 틀 1"/>
            <p:cNvSpPr txBox="1">
              <a:spLocks/>
            </p:cNvSpPr>
            <p:nvPr/>
          </p:nvSpPr>
          <p:spPr>
            <a:xfrm>
              <a:off x="0" y="612130"/>
              <a:ext cx="9001125" cy="1090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2000" kern="12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54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INDEX</a:t>
              </a:r>
            </a:p>
          </p:txBody>
        </p:sp>
        <p:sp>
          <p:nvSpPr>
            <p:cNvPr id="6" name="텍스트 개체 틀 130"/>
            <p:cNvSpPr txBox="1">
              <a:spLocks/>
            </p:cNvSpPr>
            <p:nvPr/>
          </p:nvSpPr>
          <p:spPr>
            <a:xfrm>
              <a:off x="0" y="1161793"/>
              <a:ext cx="9001125" cy="215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067" b="1" dirty="0">
                <a:solidFill>
                  <a:sysClr val="window" lastClr="FFFFFF">
                    <a:lumMod val="65000"/>
                  </a:sys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46608" y="2831764"/>
            <a:ext cx="1896546" cy="2143150"/>
            <a:chOff x="5048672" y="3716689"/>
            <a:chExt cx="2489217" cy="2812883"/>
          </a:xfrm>
        </p:grpSpPr>
        <p:sp>
          <p:nvSpPr>
            <p:cNvPr id="15" name="텍스트 개체 틀 130"/>
            <p:cNvSpPr txBox="1">
              <a:spLocks/>
            </p:cNvSpPr>
            <p:nvPr/>
          </p:nvSpPr>
          <p:spPr>
            <a:xfrm>
              <a:off x="5048672" y="5640868"/>
              <a:ext cx="2489217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JAVA CC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Output Braille</a:t>
              </a: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5494299" y="3716689"/>
              <a:ext cx="1597965" cy="1564753"/>
            </a:xfrm>
            <a:prstGeom prst="ellipse">
              <a:avLst/>
            </a:prstGeom>
            <a:solidFill>
              <a:srgbClr val="B3A2C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2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56292" y="1919656"/>
            <a:ext cx="1896546" cy="3037586"/>
            <a:chOff x="1911384" y="2519548"/>
            <a:chExt cx="2489216" cy="3986832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2357010" y="3751720"/>
              <a:ext cx="1597965" cy="1564753"/>
            </a:xfrm>
            <a:prstGeom prst="ellipse">
              <a:avLst/>
            </a:prstGeom>
            <a:solidFill>
              <a:srgbClr val="79D9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1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  <p:sp>
          <p:nvSpPr>
            <p:cNvPr id="14" name="텍스트 개체 틀 130"/>
            <p:cNvSpPr txBox="1">
              <a:spLocks/>
            </p:cNvSpPr>
            <p:nvPr/>
          </p:nvSpPr>
          <p:spPr>
            <a:xfrm>
              <a:off x="1911384" y="5617676"/>
              <a:ext cx="2489216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 err="1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Jsoup</a:t>
              </a:r>
              <a:endParaRPr lang="en-US" altLang="ko-KR" sz="2000" b="1" dirty="0">
                <a:solidFill>
                  <a:schemeClr val="tx1"/>
                </a:solidFill>
                <a:latin typeface="나눔바른펜OTF" pitchFamily="34" charset="-127"/>
                <a:ea typeface="나눔바른펜OTF" pitchFamily="34" charset="-127"/>
              </a:endParaRP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Token &amp; Parse</a:t>
              </a:r>
            </a:p>
          </p:txBody>
        </p:sp>
        <p:pic>
          <p:nvPicPr>
            <p:cNvPr id="17" name="Picture 2" descr="Image result for teach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556575" y="2519548"/>
              <a:ext cx="1198832" cy="119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6230189" y="2831764"/>
            <a:ext cx="2300403" cy="2142071"/>
            <a:chOff x="8177122" y="3716689"/>
            <a:chExt cx="3019279" cy="2811469"/>
          </a:xfrm>
        </p:grpSpPr>
        <p:sp>
          <p:nvSpPr>
            <p:cNvPr id="16" name="텍스트 개체 틀 130"/>
            <p:cNvSpPr txBox="1">
              <a:spLocks/>
            </p:cNvSpPr>
            <p:nvPr/>
          </p:nvSpPr>
          <p:spPr>
            <a:xfrm>
              <a:off x="8177122" y="5639453"/>
              <a:ext cx="3019279" cy="8887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Compiler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Trial and Error</a:t>
              </a: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8887780" y="3716689"/>
              <a:ext cx="1597965" cy="1564753"/>
            </a:xfrm>
            <a:prstGeom prst="ellipse">
              <a:avLst/>
            </a:prstGeom>
            <a:solidFill>
              <a:srgbClr val="4F81B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3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637233" y="2858452"/>
            <a:ext cx="2300402" cy="2152891"/>
            <a:chOff x="11336368" y="3751719"/>
            <a:chExt cx="3019277" cy="2825669"/>
          </a:xfrm>
        </p:grpSpPr>
        <p:sp>
          <p:nvSpPr>
            <p:cNvPr id="39" name="텍스트 개체 틀 130"/>
            <p:cNvSpPr txBox="1">
              <a:spLocks/>
            </p:cNvSpPr>
            <p:nvPr/>
          </p:nvSpPr>
          <p:spPr>
            <a:xfrm>
              <a:off x="11336368" y="5688684"/>
              <a:ext cx="3019277" cy="88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kern="1200" smtClean="0">
                  <a:solidFill>
                    <a:schemeClr val="bg1">
                      <a:lumMod val="65000"/>
                    </a:schemeClr>
                  </a:solidFill>
                  <a:latin typeface="Noto Sans CJK KR Light" pitchFamily="34" charset="-127"/>
                  <a:ea typeface="Noto Sans CJK KR Light" pitchFamily="34" charset="-127"/>
                  <a:cs typeface="+mn-cs"/>
                </a:defRPr>
              </a:lvl1pPr>
              <a:lvl2pPr marL="17145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Learning in</a:t>
              </a:r>
            </a:p>
            <a:p>
              <a:pPr lvl="0" algn="ctr"/>
              <a:r>
                <a:rPr lang="en-US" altLang="ko-KR" sz="2000" b="1" dirty="0">
                  <a:solidFill>
                    <a:schemeClr val="tx1"/>
                  </a:solidFill>
                  <a:latin typeface="나눔바른펜OTF" pitchFamily="34" charset="-127"/>
                  <a:ea typeface="나눔바른펜OTF" pitchFamily="34" charset="-127"/>
                </a:rPr>
                <a:t>This Course</a:t>
              </a: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12047026" y="3751719"/>
              <a:ext cx="1597965" cy="1564753"/>
            </a:xfrm>
            <a:prstGeom prst="ellipse">
              <a:avLst/>
            </a:prstGeom>
            <a:solidFill>
              <a:srgbClr val="1B146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9669" tIns="34834" rIns="69669" bIns="3483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4571" dirty="0">
                  <a:solidFill>
                    <a:schemeClr val="bg1">
                      <a:lumMod val="95000"/>
                    </a:schemeClr>
                  </a:solidFill>
                  <a:latin typeface="나눔바른펜OTF" pitchFamily="34" charset="-127"/>
                  <a:ea typeface="나눔바른펜OTF" pitchFamily="34" charset="-127"/>
                </a:rPr>
                <a:t>4</a:t>
              </a:r>
              <a:endParaRPr lang="ko-KR" altLang="en-US" sz="4571" dirty="0">
                <a:solidFill>
                  <a:schemeClr val="bg1">
                    <a:lumMod val="95000"/>
                  </a:schemeClr>
                </a:solidFill>
                <a:latin typeface="나눔바른펜OTF" pitchFamily="34" charset="-127"/>
                <a:ea typeface="나눔바른펜OTF" pitchFamily="34" charset="-127"/>
              </a:endParaRPr>
            </a:p>
          </p:txBody>
        </p:sp>
      </p:grpSp>
      <p:pic>
        <p:nvPicPr>
          <p:cNvPr id="22" name="Picture 4" descr="Image result for interview icon">
            <a:extLst>
              <a:ext uri="{FF2B5EF4-FFF2-40B4-BE49-F238E27FC236}">
                <a16:creationId xmlns:a16="http://schemas.microsoft.com/office/drawing/2014/main" id="{2C3AA105-E87D-476B-95F5-F0A55BE7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6233" y="1850392"/>
            <a:ext cx="1042402" cy="10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obot png에 대한 이미지 검색결과">
            <a:hlinkClick r:id="rId5"/>
            <a:extLst>
              <a:ext uri="{FF2B5EF4-FFF2-40B4-BE49-F238E27FC236}">
                <a16:creationId xmlns:a16="http://schemas.microsoft.com/office/drawing/2014/main" id="{C7947335-6060-4420-953E-17A41FFF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78" y="1920138"/>
            <a:ext cx="911624" cy="9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obot png에 대한 이미지 검색결과">
            <a:hlinkClick r:id="rId7"/>
            <a:extLst>
              <a:ext uri="{FF2B5EF4-FFF2-40B4-BE49-F238E27FC236}">
                <a16:creationId xmlns:a16="http://schemas.microsoft.com/office/drawing/2014/main" id="{C972A8CA-E20E-4B38-B6E1-86C69EAB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86" y="1975324"/>
            <a:ext cx="962990" cy="8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0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err="1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Jsoup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Library – contain Parser &amp; Token</a:t>
            </a:r>
            <a:endParaRPr lang="ko-KR" alt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18077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79D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026" name="Picture 2" descr="Image result for teach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087" y="645509"/>
            <a:ext cx="1175646" cy="11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8">
            <a:extLst>
              <a:ext uri="{FF2B5EF4-FFF2-40B4-BE49-F238E27FC236}">
                <a16:creationId xmlns:a16="http://schemas.microsoft.com/office/drawing/2014/main" id="{23960DCC-988F-4E3E-BF52-D87A1CF8C023}"/>
              </a:ext>
            </a:extLst>
          </p:cNvPr>
          <p:cNvSpPr/>
          <p:nvPr/>
        </p:nvSpPr>
        <p:spPr>
          <a:xfrm>
            <a:off x="6336792" y="2820198"/>
            <a:ext cx="5550408" cy="3680337"/>
          </a:xfrm>
          <a:prstGeom prst="roundRect">
            <a:avLst/>
          </a:prstGeom>
          <a:noFill/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0FB568-2697-421E-ADE4-72176F0BA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60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DFC57-1F5C-4CC8-BE87-F10DE627698C}"/>
              </a:ext>
            </a:extLst>
          </p:cNvPr>
          <p:cNvSpPr txBox="1"/>
          <p:nvPr/>
        </p:nvSpPr>
        <p:spPr>
          <a:xfrm>
            <a:off x="1036990" y="2416841"/>
            <a:ext cx="17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Jsoup.jar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662E33A-9069-4F30-ADAE-917FC78B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60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5" name="모서리가 둥근 직사각형 40">
            <a:extLst>
              <a:ext uri="{FF2B5EF4-FFF2-40B4-BE49-F238E27FC236}">
                <a16:creationId xmlns:a16="http://schemas.microsoft.com/office/drawing/2014/main" id="{CE3909F3-2A45-4ACD-AA47-F078BE0D183F}"/>
              </a:ext>
            </a:extLst>
          </p:cNvPr>
          <p:cNvSpPr/>
          <p:nvPr/>
        </p:nvSpPr>
        <p:spPr>
          <a:xfrm>
            <a:off x="1036990" y="5667664"/>
            <a:ext cx="3736745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Open Source “</a:t>
            </a:r>
            <a:r>
              <a:rPr lang="en-US" altLang="ko-KR" sz="1400" b="1" dirty="0" err="1"/>
              <a:t>Jsoup</a:t>
            </a:r>
            <a:r>
              <a:rPr lang="en-US" altLang="ko-KR" sz="1400" b="1" dirty="0"/>
              <a:t>” – XML </a:t>
            </a:r>
            <a:r>
              <a:rPr lang="en-US" altLang="ko-KR" sz="1400" b="1" dirty="0" err="1"/>
              <a:t>Controler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242557-BAF1-4298-BA9F-A970E4A03549}"/>
              </a:ext>
            </a:extLst>
          </p:cNvPr>
          <p:cNvSpPr txBox="1"/>
          <p:nvPr/>
        </p:nvSpPr>
        <p:spPr>
          <a:xfrm>
            <a:off x="6570242" y="3252311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Finally, we found the Open source related with XML in JAVA</a:t>
            </a:r>
            <a:endParaRPr lang="ko-KR" altLang="en-US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25FEE-7E0B-4136-A212-36FEEAB4C2E9}"/>
              </a:ext>
            </a:extLst>
          </p:cNvPr>
          <p:cNvSpPr txBox="1"/>
          <p:nvPr/>
        </p:nvSpPr>
        <p:spPr>
          <a:xfrm>
            <a:off x="6570242" y="5363833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After tokenizing &amp; parsing, deal with be used to j-soup library</a:t>
            </a:r>
            <a:endParaRPr lang="en-US" altLang="ko-KR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FEC08A-0A4C-4B28-9536-FD505912006C}"/>
              </a:ext>
            </a:extLst>
          </p:cNvPr>
          <p:cNvSpPr txBox="1"/>
          <p:nvPr/>
        </p:nvSpPr>
        <p:spPr>
          <a:xfrm>
            <a:off x="6570242" y="4310149"/>
            <a:ext cx="51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But, some MXML tags contains attributes, name of tags are changed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1F24DA-F2F9-40C4-B662-0E569670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0" y="3091841"/>
            <a:ext cx="3736744" cy="22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err="1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Jsoup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Library – contain Parser &amp; Token</a:t>
            </a:r>
            <a:endParaRPr lang="ko-KR" alt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79D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026" name="Picture 2" descr="Image result for teach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087" y="645509"/>
            <a:ext cx="1175646" cy="11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060E1702-DDB2-49B5-96B1-1274AD6A8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D59D58F-93F8-4C17-9A79-7DC8DA324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453D44AD-EED5-4FD2-970C-1D862E6E356B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Make JAVA can read XML(UTF-8) File by upper code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98FEA-A878-4D73-BD69-F1080EBE4FFB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Input XML file in JAVA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A40700-1D42-4A79-AA35-F12A4D2AF7EC}"/>
              </a:ext>
            </a:extLst>
          </p:cNvPr>
          <p:cNvSpPr txBox="1"/>
          <p:nvPr/>
        </p:nvSpPr>
        <p:spPr>
          <a:xfrm>
            <a:off x="6545248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 err="1">
                <a:latin typeface="+mj-lt"/>
              </a:rPr>
              <a:t>Jsoup</a:t>
            </a:r>
            <a:r>
              <a:rPr lang="en-US" altLang="ko-KR" sz="2000" b="1" u="sng" dirty="0">
                <a:latin typeface="+mj-lt"/>
              </a:rPr>
              <a:t> function – Detail Info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15EC48-5A80-44AA-884E-5176D35F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54" y="2810683"/>
            <a:ext cx="5164137" cy="3056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BB85B8-BACB-438B-90F4-D9088A2D0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11" y="2804576"/>
            <a:ext cx="5164137" cy="3057169"/>
          </a:xfrm>
          <a:prstGeom prst="rect">
            <a:avLst/>
          </a:prstGeom>
        </p:spPr>
      </p:pic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0A0365A0-DFAB-4215-92F7-0FBF88B0404D}"/>
              </a:ext>
            </a:extLst>
          </p:cNvPr>
          <p:cNvSpPr/>
          <p:nvPr/>
        </p:nvSpPr>
        <p:spPr>
          <a:xfrm>
            <a:off x="643160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https://jsoup.org/apidocs/org/jsoup/parser/Parser.html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6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FC0E8097-ECA4-49C0-B63E-F0D2C1252FD8}"/>
              </a:ext>
            </a:extLst>
          </p:cNvPr>
          <p:cNvSpPr/>
          <p:nvPr/>
        </p:nvSpPr>
        <p:spPr>
          <a:xfrm>
            <a:off x="1163240" y="3316251"/>
            <a:ext cx="598387" cy="2915349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화살표: 아래쪽 85">
            <a:extLst>
              <a:ext uri="{FF2B5EF4-FFF2-40B4-BE49-F238E27FC236}">
                <a16:creationId xmlns:a16="http://schemas.microsoft.com/office/drawing/2014/main" id="{1811E49D-DBC3-4052-8CD6-550B4CB54B99}"/>
              </a:ext>
            </a:extLst>
          </p:cNvPr>
          <p:cNvSpPr/>
          <p:nvPr/>
        </p:nvSpPr>
        <p:spPr>
          <a:xfrm rot="16200000">
            <a:off x="2599518" y="1394707"/>
            <a:ext cx="598387" cy="4543631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73196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Simple</a:t>
            </a:r>
            <a:r>
              <a:rPr lang="ko-KR" altLang="en-US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Output</a:t>
            </a:r>
            <a:r>
              <a:rPr lang="ko-KR" altLang="en-US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of Braille Music Code - Text</a:t>
            </a:r>
          </a:p>
        </p:txBody>
      </p:sp>
      <p:sp>
        <p:nvSpPr>
          <p:cNvPr id="29" name="모서리가 둥근 직사각형 40">
            <a:extLst>
              <a:ext uri="{FF2B5EF4-FFF2-40B4-BE49-F238E27FC236}">
                <a16:creationId xmlns:a16="http://schemas.microsoft.com/office/drawing/2014/main" id="{62AE6080-CA67-4C7F-B8BF-60BE2B5E324F}"/>
              </a:ext>
            </a:extLst>
          </p:cNvPr>
          <p:cNvSpPr/>
          <p:nvPr/>
        </p:nvSpPr>
        <p:spPr>
          <a:xfrm>
            <a:off x="6462247" y="6013273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Output of our parser (Input: XML file)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5B420C-04F4-48D4-8C8F-3177BF7684FC}"/>
              </a:ext>
            </a:extLst>
          </p:cNvPr>
          <p:cNvSpPr txBox="1"/>
          <p:nvPr/>
        </p:nvSpPr>
        <p:spPr>
          <a:xfrm>
            <a:off x="6462248" y="2255647"/>
            <a:ext cx="478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Can Recognize Measure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C952A91-98CE-4D79-AD8D-63E49FE5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11" y="2801496"/>
            <a:ext cx="5164135" cy="3066038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1C697F70-10AA-4ABA-A4F0-CC35E09465C9}"/>
              </a:ext>
            </a:extLst>
          </p:cNvPr>
          <p:cNvSpPr/>
          <p:nvPr/>
        </p:nvSpPr>
        <p:spPr>
          <a:xfrm>
            <a:off x="1159084" y="2499232"/>
            <a:ext cx="598387" cy="761885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A72C0E7F-8DF0-4165-B69B-2BBD13035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780" y="5903025"/>
            <a:ext cx="65" cy="63286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2A83FE-4E1B-4F16-A692-8EEA5241C98B}"/>
              </a:ext>
            </a:extLst>
          </p:cNvPr>
          <p:cNvSpPr txBox="1"/>
          <p:nvPr/>
        </p:nvSpPr>
        <p:spPr>
          <a:xfrm>
            <a:off x="626896" y="1959575"/>
            <a:ext cx="4503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Tree Structure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D907ABF1-83E2-42D7-9B8C-C5EAD3F06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780" y="5903025"/>
            <a:ext cx="65" cy="63286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98A5F5-6B97-494C-AC0D-C2E6EFE6F644}"/>
              </a:ext>
            </a:extLst>
          </p:cNvPr>
          <p:cNvSpPr/>
          <p:nvPr/>
        </p:nvSpPr>
        <p:spPr>
          <a:xfrm>
            <a:off x="1070927" y="4020463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AD05B8A-696D-45BB-B861-B33F3A025176}"/>
              </a:ext>
            </a:extLst>
          </p:cNvPr>
          <p:cNvSpPr/>
          <p:nvPr/>
        </p:nvSpPr>
        <p:spPr>
          <a:xfrm>
            <a:off x="1069304" y="4607444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548D6C4-8B8A-4245-9C08-1FC7D2642996}"/>
              </a:ext>
            </a:extLst>
          </p:cNvPr>
          <p:cNvSpPr/>
          <p:nvPr/>
        </p:nvSpPr>
        <p:spPr>
          <a:xfrm>
            <a:off x="1069303" y="5194425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B41DC97-728C-401C-BDCF-44D10648A20F}"/>
              </a:ext>
            </a:extLst>
          </p:cNvPr>
          <p:cNvSpPr/>
          <p:nvPr/>
        </p:nvSpPr>
        <p:spPr>
          <a:xfrm>
            <a:off x="2056279" y="3316251"/>
            <a:ext cx="598387" cy="2915349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6CAA7B65-0993-4460-A39C-7DEB5FACE508}"/>
              </a:ext>
            </a:extLst>
          </p:cNvPr>
          <p:cNvSpPr/>
          <p:nvPr/>
        </p:nvSpPr>
        <p:spPr>
          <a:xfrm>
            <a:off x="2963676" y="3316251"/>
            <a:ext cx="598387" cy="2915349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F408FED-2B39-441D-B639-F48F39B24569}"/>
              </a:ext>
            </a:extLst>
          </p:cNvPr>
          <p:cNvSpPr/>
          <p:nvPr/>
        </p:nvSpPr>
        <p:spPr>
          <a:xfrm>
            <a:off x="1055399" y="3475318"/>
            <a:ext cx="774705" cy="356943"/>
          </a:xfrm>
          <a:prstGeom prst="roundRect">
            <a:avLst/>
          </a:prstGeom>
          <a:solidFill>
            <a:srgbClr val="79D9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Measure</a:t>
            </a:r>
            <a:endParaRPr lang="ko-KR" altLang="en-US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BD9C2E-F75F-4EC6-BEDD-93AA31282592}"/>
              </a:ext>
            </a:extLst>
          </p:cNvPr>
          <p:cNvSpPr txBox="1"/>
          <p:nvPr/>
        </p:nvSpPr>
        <p:spPr>
          <a:xfrm>
            <a:off x="5031930" y="4272187"/>
            <a:ext cx="1407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&lt;-</a:t>
            </a:r>
          </a:p>
          <a:p>
            <a:r>
              <a:rPr lang="en-US" altLang="ko-KR" sz="1400" b="1" dirty="0"/>
              <a:t>Note contains some value </a:t>
            </a:r>
          </a:p>
          <a:p>
            <a:r>
              <a:rPr lang="en-US" altLang="ko-KR" sz="1400" b="1" dirty="0"/>
              <a:t>	-&gt;</a:t>
            </a:r>
            <a:endParaRPr lang="ko-KR" altLang="en-US" sz="1400" b="1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EC8F8C3-665E-4856-9653-0C599F6FC6D1}"/>
              </a:ext>
            </a:extLst>
          </p:cNvPr>
          <p:cNvSpPr/>
          <p:nvPr/>
        </p:nvSpPr>
        <p:spPr>
          <a:xfrm>
            <a:off x="1074721" y="2574502"/>
            <a:ext cx="774705" cy="356943"/>
          </a:xfrm>
          <a:prstGeom prst="roundRect">
            <a:avLst/>
          </a:prstGeom>
          <a:solidFill>
            <a:srgbClr val="79D9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Part</a:t>
            </a:r>
            <a:endParaRPr lang="ko-KR" altLang="en-US" sz="1200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5898190-B1E4-4945-B439-ECD2BFB520B0}"/>
              </a:ext>
            </a:extLst>
          </p:cNvPr>
          <p:cNvSpPr/>
          <p:nvPr/>
        </p:nvSpPr>
        <p:spPr>
          <a:xfrm>
            <a:off x="1971356" y="3475318"/>
            <a:ext cx="774705" cy="356943"/>
          </a:xfrm>
          <a:prstGeom prst="roundRect">
            <a:avLst/>
          </a:prstGeom>
          <a:solidFill>
            <a:srgbClr val="79D9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Measure</a:t>
            </a:r>
            <a:endParaRPr lang="ko-KR" altLang="en-US" sz="11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F35FF00-D002-435F-A010-D8DDE347D98A}"/>
              </a:ext>
            </a:extLst>
          </p:cNvPr>
          <p:cNvSpPr/>
          <p:nvPr/>
        </p:nvSpPr>
        <p:spPr>
          <a:xfrm>
            <a:off x="2875818" y="3472742"/>
            <a:ext cx="774705" cy="356943"/>
          </a:xfrm>
          <a:prstGeom prst="roundRect">
            <a:avLst/>
          </a:prstGeom>
          <a:solidFill>
            <a:srgbClr val="79D9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Measure</a:t>
            </a:r>
            <a:endParaRPr lang="ko-KR" altLang="en-US" sz="1100" dirty="0"/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7F98C7F4-893B-46F9-B5A2-00B14F15B9F2}"/>
              </a:ext>
            </a:extLst>
          </p:cNvPr>
          <p:cNvSpPr/>
          <p:nvPr/>
        </p:nvSpPr>
        <p:spPr>
          <a:xfrm>
            <a:off x="3901903" y="3316251"/>
            <a:ext cx="598387" cy="2915349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86B487A-0A63-42AC-93A4-80792387C61B}"/>
              </a:ext>
            </a:extLst>
          </p:cNvPr>
          <p:cNvSpPr/>
          <p:nvPr/>
        </p:nvSpPr>
        <p:spPr>
          <a:xfrm>
            <a:off x="3814045" y="3472742"/>
            <a:ext cx="774705" cy="356943"/>
          </a:xfrm>
          <a:prstGeom prst="roundRect">
            <a:avLst/>
          </a:prstGeom>
          <a:solidFill>
            <a:srgbClr val="79D9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Measure</a:t>
            </a:r>
            <a:endParaRPr lang="ko-KR" altLang="en-US" sz="1100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1EF2FCDF-2250-4D5A-96BF-07640B0BF41A}"/>
              </a:ext>
            </a:extLst>
          </p:cNvPr>
          <p:cNvSpPr/>
          <p:nvPr/>
        </p:nvSpPr>
        <p:spPr>
          <a:xfrm>
            <a:off x="1971356" y="4020463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FF54CA8-E652-4C44-AF3C-9E2C6C1F3B70}"/>
              </a:ext>
            </a:extLst>
          </p:cNvPr>
          <p:cNvSpPr/>
          <p:nvPr/>
        </p:nvSpPr>
        <p:spPr>
          <a:xfrm>
            <a:off x="1969733" y="4607444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DB7DC74-EC5F-4473-9084-A5F4338A3A73}"/>
              </a:ext>
            </a:extLst>
          </p:cNvPr>
          <p:cNvSpPr/>
          <p:nvPr/>
        </p:nvSpPr>
        <p:spPr>
          <a:xfrm>
            <a:off x="1969732" y="5194425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892139D8-9525-471A-8E8E-8C6005466FFF}"/>
              </a:ext>
            </a:extLst>
          </p:cNvPr>
          <p:cNvSpPr/>
          <p:nvPr/>
        </p:nvSpPr>
        <p:spPr>
          <a:xfrm>
            <a:off x="2865334" y="4020463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5E7586A-804B-4DB9-8A62-65C2A63604FE}"/>
              </a:ext>
            </a:extLst>
          </p:cNvPr>
          <p:cNvSpPr/>
          <p:nvPr/>
        </p:nvSpPr>
        <p:spPr>
          <a:xfrm>
            <a:off x="2863711" y="4607444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1DBADB6-F0FE-47D4-8090-76521AA35B91}"/>
              </a:ext>
            </a:extLst>
          </p:cNvPr>
          <p:cNvSpPr/>
          <p:nvPr/>
        </p:nvSpPr>
        <p:spPr>
          <a:xfrm>
            <a:off x="2863710" y="5194425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51C5834-8363-4895-AFE9-6C5A28289611}"/>
              </a:ext>
            </a:extLst>
          </p:cNvPr>
          <p:cNvSpPr/>
          <p:nvPr/>
        </p:nvSpPr>
        <p:spPr>
          <a:xfrm>
            <a:off x="3854084" y="4020463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843771D8-11F4-47A9-B1A6-096652200017}"/>
              </a:ext>
            </a:extLst>
          </p:cNvPr>
          <p:cNvSpPr/>
          <p:nvPr/>
        </p:nvSpPr>
        <p:spPr>
          <a:xfrm>
            <a:off x="3852461" y="4607444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7673169-82DC-4F04-A9F5-89D3F280AB36}"/>
              </a:ext>
            </a:extLst>
          </p:cNvPr>
          <p:cNvSpPr/>
          <p:nvPr/>
        </p:nvSpPr>
        <p:spPr>
          <a:xfrm>
            <a:off x="3852460" y="5194425"/>
            <a:ext cx="774705" cy="3569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Note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520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2" name="Picture 6" descr="robot png에 대한 이미지 검색결과">
            <a:hlinkClick r:id="rId2"/>
            <a:extLst>
              <a:ext uri="{FF2B5EF4-FFF2-40B4-BE49-F238E27FC236}">
                <a16:creationId xmlns:a16="http://schemas.microsoft.com/office/drawing/2014/main" id="{89E82465-E35E-4B37-88AD-EB9F5A21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3" y="626399"/>
            <a:ext cx="1151609" cy="11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933ED890-BFB4-4740-A6D1-9471AE6AB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1" y="1043376"/>
            <a:ext cx="12192000" cy="3799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Simple</a:t>
            </a:r>
            <a:r>
              <a:rPr lang="ko-KR" altLang="en-US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Output</a:t>
            </a:r>
            <a:r>
              <a:rPr lang="ko-KR" altLang="en-US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of Braille Music Code - Text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45A484-AF90-4CC9-84C1-A1ED4309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54" y="2810365"/>
            <a:ext cx="5164137" cy="3057169"/>
          </a:xfrm>
          <a:prstGeom prst="rect">
            <a:avLst/>
          </a:prstGeom>
        </p:spPr>
      </p:pic>
      <p:sp>
        <p:nvSpPr>
          <p:cNvPr id="13" name="모서리가 둥근 직사각형 40">
            <a:extLst>
              <a:ext uri="{FF2B5EF4-FFF2-40B4-BE49-F238E27FC236}">
                <a16:creationId xmlns:a16="http://schemas.microsoft.com/office/drawing/2014/main" id="{847922EB-640D-4F2F-A16A-C7963E1DE49D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Input Character -&gt; Output Braille Code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FAB91-C3BB-4AD5-A2C3-EFF322DFB054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Output Braille code in JAVA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40277-216F-4612-8C16-F9AAD9083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11" y="2804032"/>
            <a:ext cx="5164137" cy="3063502"/>
          </a:xfrm>
          <a:prstGeom prst="rect">
            <a:avLst/>
          </a:prstGeom>
        </p:spPr>
      </p:pic>
      <p:sp>
        <p:nvSpPr>
          <p:cNvPr id="29" name="모서리가 둥근 직사각형 40">
            <a:extLst>
              <a:ext uri="{FF2B5EF4-FFF2-40B4-BE49-F238E27FC236}">
                <a16:creationId xmlns:a16="http://schemas.microsoft.com/office/drawing/2014/main" id="{62AE6080-CA67-4C7F-B8BF-60BE2B5E324F}"/>
              </a:ext>
            </a:extLst>
          </p:cNvPr>
          <p:cNvSpPr/>
          <p:nvPr/>
        </p:nvSpPr>
        <p:spPr>
          <a:xfrm>
            <a:off x="6462247" y="6013273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Interview Hearing impairment Consultant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5B420C-04F4-48D4-8C8F-3177BF7684FC}"/>
              </a:ext>
            </a:extLst>
          </p:cNvPr>
          <p:cNvSpPr txBox="1"/>
          <p:nvPr/>
        </p:nvSpPr>
        <p:spPr>
          <a:xfrm>
            <a:off x="6462248" y="2255647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Interview with Consultant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21" name="모서리가 둥근 직사각형 36">
            <a:extLst>
              <a:ext uri="{FF2B5EF4-FFF2-40B4-BE49-F238E27FC236}">
                <a16:creationId xmlns:a16="http://schemas.microsoft.com/office/drawing/2014/main" id="{CB2913FF-B600-48FF-A41F-C2CA7C76B8E9}"/>
              </a:ext>
            </a:extLst>
          </p:cNvPr>
          <p:cNvSpPr/>
          <p:nvPr/>
        </p:nvSpPr>
        <p:spPr>
          <a:xfrm>
            <a:off x="8517772" y="4677404"/>
            <a:ext cx="3005927" cy="111688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울산광역시 복지 여성부</a:t>
            </a:r>
            <a:endParaRPr lang="en-US" altLang="ko-K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r"/>
            <a:r>
              <a:rPr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노인장애인 </a:t>
            </a:r>
            <a:r>
              <a:rPr lang="ko-KR" altLang="en-US" sz="1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복지과</a:t>
            </a:r>
            <a:endParaRPr lang="en-US" altLang="ko-K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r"/>
            <a:r>
              <a:rPr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정보 </a:t>
            </a:r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24</a:t>
            </a:r>
            <a:r>
              <a:rPr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</a:t>
            </a:r>
            <a:endParaRPr lang="en-US" altLang="ko-K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r"/>
            <a:r>
              <a:rPr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청각장애인 상담사 인터뷰</a:t>
            </a:r>
            <a:endParaRPr lang="en-US" altLang="ko-K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61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45F73CF1-A820-47DC-88D9-3DCE1C438EC3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The reference we read for Compiler project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E14500A-A1B1-45EB-B8AB-92E31D15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1D134-26A4-47AB-B987-CCBE71BD810E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Google Scholar for Compiler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8E0E720-3689-4F04-B8C0-2A7FC2C4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81F25AC2-8FAD-4440-B4CC-B008D9C43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A4B9C-827F-4C6B-A27D-29EDE2AB2ABD}"/>
              </a:ext>
            </a:extLst>
          </p:cNvPr>
          <p:cNvSpPr txBox="1"/>
          <p:nvPr/>
        </p:nvSpPr>
        <p:spPr>
          <a:xfrm>
            <a:off x="6633273" y="224078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Interest paper and so on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3A2052A-8312-4EA2-B686-5E59608C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743" y="617235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D0A6DB-636F-44D9-97CB-0B063B81C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64" y="2806912"/>
            <a:ext cx="5333724" cy="36786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F05732-FB5E-4678-AB05-37F1C5A4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740" y="2995334"/>
            <a:ext cx="5333529" cy="9641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09AB1-BC71-4C5B-B3BE-3A23255D9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740" y="4043610"/>
            <a:ext cx="5335855" cy="1205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27DCB-2704-4976-A0B7-CB33987A1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5332958"/>
            <a:ext cx="5335855" cy="9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156102"/>
              </p:ext>
            </p:extLst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6B69890-9BD7-495E-9555-7FD6C0DC60EF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Our team project started with 4 IDEATE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FCE2DB-21EB-40A6-8FB2-46D533131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228436905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3E1E059D-BCC0-4B28-ACA0-E28CAE2F7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228436905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F24DE8-5D49-404F-9902-6ABF9236E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82" y="2190633"/>
            <a:ext cx="5347534" cy="2077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680F39-EA9C-491C-9201-13578B680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82" y="4372495"/>
            <a:ext cx="5406007" cy="2145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49B019-4B47-4502-BCBC-F396BCFF0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613" y="2204247"/>
            <a:ext cx="5347534" cy="206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86DEFA-A469-4C34-B767-3D9133266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613" y="4372496"/>
            <a:ext cx="5285337" cy="22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288317-81FB-4E86-9B6C-B70C84D30F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0986"/>
          <a:ext cx="12192000" cy="53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541302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150872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64775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5914477"/>
                    </a:ext>
                  </a:extLst>
                </a:gridCol>
              </a:tblGrid>
              <a:tr h="53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1. </a:t>
                      </a:r>
                      <a:r>
                        <a:rPr lang="en-US" altLang="ko-KR" sz="1800" b="0" dirty="0" err="1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Jsoup</a:t>
                      </a:r>
                      <a:r>
                        <a:rPr lang="en-US" altLang="ko-KR" sz="1800" b="0" dirty="0">
                          <a:solidFill>
                            <a:srgbClr val="BFBFBF"/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 Token &amp; Parse</a:t>
                      </a:r>
                      <a:endParaRPr lang="ko-KR" altLang="en-US" sz="1800" b="0" dirty="0">
                        <a:solidFill>
                          <a:srgbClr val="BFBFBF"/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2. Simple Output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바른펜OTF" pitchFamily="34" charset="-127"/>
                          <a:ea typeface="나눔바른펜OTF" pitchFamily="34" charset="-127"/>
                        </a:rPr>
                        <a:t>3. Trial and Error</a:t>
                      </a:r>
                      <a:endParaRPr lang="ko-KR" altLang="en-US" sz="1800" b="0" dirty="0"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바른펜OTF" pitchFamily="34" charset="-127"/>
                          <a:ea typeface="나눔바른펜OTF" pitchFamily="34" charset="-127"/>
                        </a:rPr>
                        <a:t>4. Learning in this Course</a:t>
                      </a:r>
                      <a:endParaRPr lang="ko-KR" altLang="en-US" sz="18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바른펜OTF" pitchFamily="34" charset="-127"/>
                        <a:ea typeface="나눔바른펜OTF" pitchFamily="34" charset="-127"/>
                      </a:endParaRPr>
                    </a:p>
                  </a:txBody>
                  <a:tcPr marL="69669" marR="69669" marT="34834" marB="34834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6713"/>
                  </a:ext>
                </a:extLst>
              </a:tr>
            </a:tbl>
          </a:graphicData>
        </a:graphic>
      </p:graphicFrame>
      <p:pic>
        <p:nvPicPr>
          <p:cNvPr id="11" name="Picture 4" descr="robot png에 대한 이미지 검색결과">
            <a:hlinkClick r:id="rId3"/>
            <a:extLst>
              <a:ext uri="{FF2B5EF4-FFF2-40B4-BE49-F238E27FC236}">
                <a16:creationId xmlns:a16="http://schemas.microsoft.com/office/drawing/2014/main" id="{18D436AD-4AA3-4F07-8DD0-F4758020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" y="673898"/>
            <a:ext cx="1195173" cy="11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45F73CF1-A820-47DC-88D9-3DCE1C438EC3}"/>
              </a:ext>
            </a:extLst>
          </p:cNvPr>
          <p:cNvSpPr txBox="1">
            <a:spLocks/>
          </p:cNvSpPr>
          <p:nvPr/>
        </p:nvSpPr>
        <p:spPr>
          <a:xfrm>
            <a:off x="6181" y="1043376"/>
            <a:ext cx="12192000" cy="3799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743" kern="120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3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바른펜OTF" pitchFamily="34" charset="-127"/>
                <a:ea typeface="나눔바른펜OTF" pitchFamily="34" charset="-127"/>
                <a:sym typeface="Wingdings" panose="05000000000000000000" pitchFamily="2" charset="2"/>
              </a:rPr>
              <a:t>Our team project started with 4 IDEATE</a:t>
            </a:r>
            <a:endParaRPr lang="en-US" b="1" dirty="0">
              <a:latin typeface="나눔바른펜OTF" pitchFamily="34" charset="-127"/>
              <a:ea typeface="나눔바른펜OTF" pitchFamily="34" charset="-127"/>
            </a:endParaRPr>
          </a:p>
        </p:txBody>
      </p:sp>
      <p:sp>
        <p:nvSpPr>
          <p:cNvPr id="76" name="Rectangle 1">
            <a:extLst>
              <a:ext uri="{FF2B5EF4-FFF2-40B4-BE49-F238E27FC236}">
                <a16:creationId xmlns:a16="http://schemas.microsoft.com/office/drawing/2014/main" id="{9222B7E2-6362-4D26-BE12-894B1793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77" name="Rectangle 1">
            <a:extLst>
              <a:ext uri="{FF2B5EF4-FFF2-40B4-BE49-F238E27FC236}">
                <a16:creationId xmlns:a16="http://schemas.microsoft.com/office/drawing/2014/main" id="{B816E98D-5678-452E-807D-E9DB4B4DD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6" y="6184102"/>
            <a:ext cx="65" cy="63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71" dirty="0">
                <a:latin typeface="Arial" panose="020B0604020202020204" pitchFamily="34" charset="0"/>
              </a:rPr>
            </a:br>
            <a:endParaRPr lang="ko-KR" altLang="ko-KR" sz="1371" dirty="0">
              <a:latin typeface="Arial" panose="020B0604020202020204" pitchFamily="34" charset="0"/>
            </a:endParaRPr>
          </a:p>
          <a:p>
            <a:pPr defTabSz="69668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71" dirty="0">
              <a:latin typeface="Arial" panose="020B0604020202020204" pitchFamily="34" charset="0"/>
            </a:endParaRPr>
          </a:p>
        </p:txBody>
      </p:sp>
      <p:sp>
        <p:nvSpPr>
          <p:cNvPr id="78" name="모서리가 둥근 직사각형 40">
            <a:extLst>
              <a:ext uri="{FF2B5EF4-FFF2-40B4-BE49-F238E27FC236}">
                <a16:creationId xmlns:a16="http://schemas.microsoft.com/office/drawing/2014/main" id="{8E12BB06-2316-4A1C-9E48-CD28ED930B8E}"/>
              </a:ext>
            </a:extLst>
          </p:cNvPr>
          <p:cNvSpPr/>
          <p:nvPr/>
        </p:nvSpPr>
        <p:spPr>
          <a:xfrm>
            <a:off x="626895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Not for Translate Harmony Music.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F56F64-5C23-4075-AFCB-2562F439C82A}"/>
              </a:ext>
            </a:extLst>
          </p:cNvPr>
          <p:cNvSpPr txBox="1"/>
          <p:nvPr/>
        </p:nvSpPr>
        <p:spPr>
          <a:xfrm>
            <a:off x="626896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Just For Translate One Melody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80" name="Picture 2" descr="Harmony에 대한 이미지 검색결과">
            <a:hlinkClick r:id="rId5"/>
            <a:extLst>
              <a:ext uri="{FF2B5EF4-FFF2-40B4-BE49-F238E27FC236}">
                <a16:creationId xmlns:a16="http://schemas.microsoft.com/office/drawing/2014/main" id="{595F5AED-F791-47EC-881D-E70F05E7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5" y="2816932"/>
            <a:ext cx="5133496" cy="30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점자 음악보에 대한 이미지 검색결과">
            <a:hlinkClick r:id="rId7"/>
            <a:extLst>
              <a:ext uri="{FF2B5EF4-FFF2-40B4-BE49-F238E27FC236}">
                <a16:creationId xmlns:a16="http://schemas.microsoft.com/office/drawing/2014/main" id="{93CA6852-044B-4143-B2F8-B066A5A0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48" y="2820197"/>
            <a:ext cx="5133496" cy="30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40">
            <a:extLst>
              <a:ext uri="{FF2B5EF4-FFF2-40B4-BE49-F238E27FC236}">
                <a16:creationId xmlns:a16="http://schemas.microsoft.com/office/drawing/2014/main" id="{28AF6EB5-5279-4500-A27C-C7F7FBB1364D}"/>
              </a:ext>
            </a:extLst>
          </p:cNvPr>
          <p:cNvSpPr/>
          <p:nvPr/>
        </p:nvSpPr>
        <p:spPr>
          <a:xfrm>
            <a:off x="6545248" y="6010164"/>
            <a:ext cx="5133499" cy="49037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Down to Upper code or Upper to Down code.</a:t>
            </a:r>
            <a:endParaRPr lang="ko-KR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3D5F0E1-7A78-4D20-843F-4403036C4F7A}"/>
              </a:ext>
            </a:extLst>
          </p:cNvPr>
          <p:cNvSpPr txBox="1"/>
          <p:nvPr/>
        </p:nvSpPr>
        <p:spPr>
          <a:xfrm>
            <a:off x="6545248" y="2252538"/>
            <a:ext cx="45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b="1" u="sng" dirty="0">
                <a:latin typeface="+mj-lt"/>
              </a:rPr>
              <a:t>Helpful for </a:t>
            </a:r>
            <a:r>
              <a:rPr lang="en-US" altLang="ko-KR" sz="2000" b="1" u="sng" dirty="0" err="1">
                <a:latin typeface="+mj-lt"/>
              </a:rPr>
              <a:t>Coversation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23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8041</TotalTime>
  <Words>839</Words>
  <Application>Microsoft Office PowerPoint</Application>
  <PresentationFormat>와이드스크린</PresentationFormat>
  <Paragraphs>205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Noto Sans CJK KR DemiLight</vt:lpstr>
      <vt:lpstr>Noto Sans CJK KR Thin</vt:lpstr>
      <vt:lpstr>나눔바른펜OTF</vt:lpstr>
      <vt:lpstr>맑은 고딕</vt:lpstr>
      <vt:lpstr>한컴 윤고딕 230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Macarong</dc:creator>
  <cp:lastModifiedBy>안형근</cp:lastModifiedBy>
  <cp:revision>644</cp:revision>
  <dcterms:created xsi:type="dcterms:W3CDTF">2018-03-18T11:34:10Z</dcterms:created>
  <dcterms:modified xsi:type="dcterms:W3CDTF">2018-06-14T05:48:34Z</dcterms:modified>
</cp:coreProperties>
</file>